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4" r:id="rId4"/>
  </p:sldMasterIdLst>
  <p:notesMasterIdLst>
    <p:notesMasterId r:id="rId13"/>
  </p:notesMasterIdLst>
  <p:handoutMasterIdLst>
    <p:handoutMasterId r:id="rId14"/>
  </p:handoutMasterIdLst>
  <p:sldIdLst>
    <p:sldId id="457" r:id="rId5"/>
    <p:sldId id="446" r:id="rId6"/>
    <p:sldId id="441" r:id="rId7"/>
    <p:sldId id="460" r:id="rId8"/>
    <p:sldId id="462" r:id="rId9"/>
    <p:sldId id="442" r:id="rId10"/>
    <p:sldId id="433" r:id="rId11"/>
    <p:sldId id="459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4" orient="horz" pos="4056" userDrawn="1">
          <p15:clr>
            <a:srgbClr val="A4A3A4"/>
          </p15:clr>
        </p15:guide>
        <p15:guide id="5" pos="2160" userDrawn="1">
          <p15:clr>
            <a:srgbClr val="A4A3A4"/>
          </p15:clr>
        </p15:guide>
        <p15:guide id="6" orient="horz" pos="1536" userDrawn="1">
          <p15:clr>
            <a:srgbClr val="A4A3A4"/>
          </p15:clr>
        </p15:guide>
        <p15:guide id="7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ognizant Technology Solutions" initials="CTS" lastIdx="1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16401"/>
    <a:srgbClr val="F97701"/>
    <a:srgbClr val="FEA34F"/>
    <a:srgbClr val="D2A000"/>
    <a:srgbClr val="866600"/>
    <a:srgbClr val="B88C00"/>
    <a:srgbClr val="309896"/>
    <a:srgbClr val="E2AC00"/>
    <a:srgbClr val="0BD7D2"/>
    <a:srgbClr val="056B6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390" autoAdjust="0"/>
    <p:restoredTop sz="94434" autoAdjust="0"/>
  </p:normalViewPr>
  <p:slideViewPr>
    <p:cSldViewPr snapToGrid="0">
      <p:cViewPr>
        <p:scale>
          <a:sx n="96" d="100"/>
          <a:sy n="96" d="100"/>
        </p:scale>
        <p:origin x="-346" y="-58"/>
      </p:cViewPr>
      <p:guideLst>
        <p:guide orient="horz" pos="4056"/>
        <p:guide orient="horz" pos="1536"/>
        <p:guide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85" d="100"/>
          <a:sy n="85" d="100"/>
        </p:scale>
        <p:origin x="1890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56C7DA-BDEC-E742-858A-6E390920E638}" type="datetimeFigureOut">
              <a:rPr lang="en-US" smtClean="0"/>
              <a:pPr/>
              <a:t>11/28/2018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D1C078-9BBB-A149-9B4C-CB838847188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242111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FF41F5-5D8F-9443-B6B4-01EADCB0B395}" type="datetimeFigureOut">
              <a:rPr lang="en-US" smtClean="0"/>
              <a:pPr/>
              <a:t>11/28/2018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3D1A3F-E26F-0746-9C91-BACD508E81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498307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30"/>
            <a:ext cx="103632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6BB4A-14E8-4E8D-96DC-913F164643E4}" type="datetimeFigureOut">
              <a:rPr lang="en-IN" smtClean="0"/>
              <a:t>28-11-2018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F0A9A-0384-49CF-A9B7-FDA7EF49079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66116579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6BB4A-14E8-4E8D-96DC-913F164643E4}" type="datetimeFigureOut">
              <a:rPr lang="en-IN" smtClean="0"/>
              <a:t>28-11-2018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F0A9A-0384-49CF-A9B7-FDA7EF49079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14969038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3"/>
            <a:ext cx="27432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3"/>
            <a:ext cx="80264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6BB4A-14E8-4E8D-96DC-913F164643E4}" type="datetimeFigureOut">
              <a:rPr lang="en-IN" smtClean="0"/>
              <a:t>28-11-2018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F0A9A-0384-49CF-A9B7-FDA7EF49079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1297294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Me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466958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0" y="6411043"/>
            <a:ext cx="12192000" cy="446957"/>
          </a:xfrm>
          <a:prstGeom prst="rect">
            <a:avLst/>
          </a:prstGeom>
          <a:gradFill flip="none" rotWithShape="1">
            <a:gsLst>
              <a:gs pos="24000">
                <a:sysClr val="windowText" lastClr="000000">
                  <a:lumMod val="85000"/>
                  <a:lumOff val="15000"/>
                </a:sysClr>
              </a:gs>
              <a:gs pos="100000">
                <a:sysClr val="windowText" lastClr="000000">
                  <a:lumMod val="75000"/>
                  <a:lumOff val="25000"/>
                </a:sysClr>
              </a:gs>
            </a:gsLst>
            <a:lin ang="16200000" scaled="0"/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iri"/>
              <a:ea typeface="+mn-ea"/>
              <a:cs typeface="+mn-cs"/>
            </a:endParaRPr>
          </a:p>
        </p:txBody>
      </p:sp>
      <p:sp>
        <p:nvSpPr>
          <p:cNvPr id="6" name="TextBox 5"/>
          <p:cNvSpPr txBox="1"/>
          <p:nvPr userDrawn="1"/>
        </p:nvSpPr>
        <p:spPr>
          <a:xfrm>
            <a:off x="679780" y="6517083"/>
            <a:ext cx="192314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iri"/>
                <a:cs typeface="Arial"/>
              </a:rPr>
              <a:t>© 2017 Cognizant 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616874" y="6530873"/>
            <a:ext cx="0" cy="207146"/>
          </a:xfrm>
          <a:prstGeom prst="line">
            <a:avLst/>
          </a:prstGeom>
          <a:noFill/>
          <a:ln w="6350" cap="flat" cmpd="sng" algn="ctr">
            <a:solidFill>
              <a:sysClr val="window" lastClr="FFFFFF"/>
            </a:solidFill>
            <a:prstDash val="solid"/>
          </a:ln>
          <a:effectLst/>
        </p:spPr>
      </p:cxnSp>
      <p:pic>
        <p:nvPicPr>
          <p:cNvPr id="9" name="Picture 8" descr="Cognizant_LOGO_on black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84410" y="6478818"/>
            <a:ext cx="1018116" cy="308241"/>
          </a:xfrm>
          <a:prstGeom prst="rect">
            <a:avLst/>
          </a:prstGeom>
        </p:spPr>
      </p:pic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9646" y="6432104"/>
            <a:ext cx="539195" cy="3757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bg1"/>
                </a:solidFill>
                <a:latin typeface="Calibiri"/>
              </a:defRPr>
            </a:lvl1pPr>
          </a:lstStyle>
          <a:p>
            <a:fld id="{B32AB80A-78BA-6B42-BA0D-B44ACF890F5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6792" y="5666913"/>
            <a:ext cx="1098816" cy="622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310385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Me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6411043"/>
            <a:ext cx="12192000" cy="446957"/>
          </a:xfrm>
          <a:prstGeom prst="rect">
            <a:avLst/>
          </a:prstGeom>
          <a:gradFill flip="none" rotWithShape="1">
            <a:gsLst>
              <a:gs pos="24000">
                <a:sysClr val="windowText" lastClr="000000">
                  <a:lumMod val="85000"/>
                  <a:lumOff val="15000"/>
                </a:sysClr>
              </a:gs>
              <a:gs pos="100000">
                <a:sysClr val="windowText" lastClr="000000">
                  <a:lumMod val="75000"/>
                  <a:lumOff val="25000"/>
                </a:sysClr>
              </a:gs>
            </a:gsLst>
            <a:lin ang="16200000" scaled="0"/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iri"/>
              <a:ea typeface="+mn-ea"/>
              <a:cs typeface="+mn-cs"/>
            </a:endParaRPr>
          </a:p>
        </p:txBody>
      </p:sp>
      <p:sp>
        <p:nvSpPr>
          <p:cNvPr id="6" name="TextBox 5"/>
          <p:cNvSpPr txBox="1"/>
          <p:nvPr userDrawn="1"/>
        </p:nvSpPr>
        <p:spPr>
          <a:xfrm>
            <a:off x="679780" y="6517083"/>
            <a:ext cx="192314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iri"/>
                <a:cs typeface="Arial"/>
              </a:rPr>
              <a:t>© </a:t>
            </a:r>
            <a:r>
              <a:rPr kumimoji="0" lang="en-US" sz="9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iri"/>
                <a:cs typeface="Arial"/>
              </a:rPr>
              <a:t>2018 </a:t>
            </a: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iri"/>
                <a:cs typeface="Arial"/>
              </a:rPr>
              <a:t>Cognizant 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616874" y="6530873"/>
            <a:ext cx="0" cy="207146"/>
          </a:xfrm>
          <a:prstGeom prst="line">
            <a:avLst/>
          </a:prstGeom>
          <a:noFill/>
          <a:ln w="6350" cap="flat" cmpd="sng" algn="ctr">
            <a:solidFill>
              <a:sysClr val="window" lastClr="FFFFFF"/>
            </a:solidFill>
            <a:prstDash val="solid"/>
          </a:ln>
          <a:effectLst/>
        </p:spPr>
      </p:cxnSp>
      <p:pic>
        <p:nvPicPr>
          <p:cNvPr id="9" name="Picture 8" descr="Cognizant_LOGO_on black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84410" y="6478818"/>
            <a:ext cx="1018116" cy="308241"/>
          </a:xfrm>
          <a:prstGeom prst="rect">
            <a:avLst/>
          </a:prstGeom>
        </p:spPr>
      </p:pic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9646" y="6432104"/>
            <a:ext cx="539195" cy="3757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bg1"/>
                </a:solidFill>
                <a:latin typeface="Calibiri"/>
              </a:defRPr>
            </a:lvl1pPr>
          </a:lstStyle>
          <a:p>
            <a:fld id="{B32AB80A-78BA-6B42-BA0D-B44ACF890F5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5"/>
          <p:cNvSpPr>
            <a:spLocks noChangeArrowheads="1"/>
          </p:cNvSpPr>
          <p:nvPr userDrawn="1"/>
        </p:nvSpPr>
        <p:spPr bwMode="auto">
          <a:xfrm>
            <a:off x="0" y="-1"/>
            <a:ext cx="12191999" cy="6432105"/>
          </a:xfrm>
          <a:prstGeom prst="rect">
            <a:avLst/>
          </a:prstGeom>
          <a:gradFill flip="none" rotWithShape="1">
            <a:gsLst>
              <a:gs pos="36000">
                <a:srgbClr val="09192F"/>
              </a:gs>
              <a:gs pos="100000">
                <a:srgbClr val="125680"/>
              </a:gs>
              <a:gs pos="0">
                <a:srgbClr val="070C1E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 dirty="0"/>
          </a:p>
        </p:txBody>
      </p:sp>
      <p:pic>
        <p:nvPicPr>
          <p:cNvPr id="11" name="Picture 10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6766" y="5703662"/>
            <a:ext cx="1098816" cy="622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140173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ver Slide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latin typeface="Calibri" panose="020F050202020403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69"/>
            <a:ext cx="12179808" cy="6851662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1439334" y="-1744133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>
              <a:latin typeface="Calibri" panose="020F0502020204030204" pitchFamily="34" charset="0"/>
            </a:endParaRPr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558801" y="2830705"/>
            <a:ext cx="11046177" cy="57230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2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Arial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4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558801" y="3411747"/>
            <a:ext cx="11046177" cy="74898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buNone/>
              <a:defRPr sz="4267" baseline="0">
                <a:solidFill>
                  <a:srgbClr val="0099CC"/>
                </a:solidFill>
                <a:latin typeface="Calibri" panose="020F0502020204030204" pitchFamily="34" charset="0"/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4" indent="0">
              <a:buNone/>
              <a:defRPr/>
            </a:lvl4pPr>
            <a:lvl5pPr marL="2438339" indent="0">
              <a:buNone/>
              <a:defRPr/>
            </a:lvl5pPr>
          </a:lstStyle>
          <a:p>
            <a:pPr lvl="0"/>
            <a:r>
              <a:rPr lang="en-US" dirty="0"/>
              <a:t>PRESENTATION TITLE GOES HERE</a:t>
            </a:r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558801" y="4198597"/>
            <a:ext cx="11046177" cy="59478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aseline="0">
                <a:solidFill>
                  <a:schemeClr val="tx2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Arial"/>
              </a:defRPr>
            </a:lvl1pPr>
          </a:lstStyle>
          <a:p>
            <a:pPr lvl="0"/>
            <a:r>
              <a:rPr lang="en-US" dirty="0"/>
              <a:t>Speaker Name / Title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10322882" y="6202135"/>
            <a:ext cx="18691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cs typeface="Arial"/>
              </a:rPr>
              <a:t>© </a:t>
            </a:r>
            <a:r>
              <a:rPr lang="en-US" sz="1200" dirty="0" smtClean="0">
                <a:solidFill>
                  <a:schemeClr val="bg1"/>
                </a:solidFill>
                <a:latin typeface="Calibri" panose="020F0502020204030204" pitchFamily="34" charset="0"/>
                <a:cs typeface="Arial"/>
              </a:rPr>
              <a:t>2018 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cs typeface="Arial"/>
              </a:rPr>
              <a:t>Cognizant </a:t>
            </a:r>
          </a:p>
        </p:txBody>
      </p:sp>
      <p:pic>
        <p:nvPicPr>
          <p:cNvPr id="13" name="Picture 12" descr="Cognizant_LOGO_on black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4445" y="444627"/>
            <a:ext cx="3025423" cy="91596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6792" y="146853"/>
            <a:ext cx="1098816" cy="622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995527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ver Slide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latin typeface="Calibri" panose="020F050202020403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5" y="5101"/>
            <a:ext cx="12172938" cy="6847798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1439334" y="-1744133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>
              <a:latin typeface="Calibri" panose="020F0502020204030204" pitchFamily="34" charset="0"/>
            </a:endParaRPr>
          </a:p>
        </p:txBody>
      </p:sp>
      <p:pic>
        <p:nvPicPr>
          <p:cNvPr id="10" name="Picture 9" descr="Cognizant_LOGO_on black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02699" y="444627"/>
            <a:ext cx="3025423" cy="91596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2192" y="6115126"/>
            <a:ext cx="1098816" cy="622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244786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6BB4A-14E8-4E8D-96DC-913F164643E4}" type="datetimeFigureOut">
              <a:rPr lang="en-IN" smtClean="0"/>
              <a:t>28-11-2018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F0A9A-0384-49CF-A9B7-FDA7EF49079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53473141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5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6BB4A-14E8-4E8D-96DC-913F164643E4}" type="datetimeFigureOut">
              <a:rPr lang="en-IN" smtClean="0"/>
              <a:t>28-11-2018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F0A9A-0384-49CF-A9B7-FDA7EF49079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38506966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5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5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6BB4A-14E8-4E8D-96DC-913F164643E4}" type="datetimeFigureOut">
              <a:rPr lang="en-IN" smtClean="0"/>
              <a:t>28-11-2018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F0A9A-0384-49CF-A9B7-FDA7EF49079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08308900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0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0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6BB4A-14E8-4E8D-96DC-913F164643E4}" type="datetimeFigureOut">
              <a:rPr lang="en-IN" smtClean="0"/>
              <a:t>28-11-2018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F0A9A-0384-49CF-A9B7-FDA7EF49079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86244683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6BB4A-14E8-4E8D-96DC-913F164643E4}" type="datetimeFigureOut">
              <a:rPr lang="en-IN" smtClean="0"/>
              <a:t>28-11-2018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F0A9A-0384-49CF-A9B7-FDA7EF49079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95607206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6BB4A-14E8-4E8D-96DC-913F164643E4}" type="datetimeFigureOut">
              <a:rPr lang="en-IN" smtClean="0"/>
              <a:t>28-11-2018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F0A9A-0384-49CF-A9B7-FDA7EF49079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81972219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5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6BB4A-14E8-4E8D-96DC-913F164643E4}" type="datetimeFigureOut">
              <a:rPr lang="en-IN" smtClean="0"/>
              <a:t>28-11-2018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F0A9A-0384-49CF-A9B7-FDA7EF49079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04705252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6BB4A-14E8-4E8D-96DC-913F164643E4}" type="datetimeFigureOut">
              <a:rPr lang="en-IN" smtClean="0"/>
              <a:t>28-11-2018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F0A9A-0384-49CF-A9B7-FDA7EF49079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07351486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5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5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76BB4A-14E8-4E8D-96DC-913F164643E4}" type="datetimeFigureOut">
              <a:rPr lang="en-IN" smtClean="0"/>
              <a:t>28-11-2018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5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5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F0A9A-0384-49CF-A9B7-FDA7EF49079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315421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  <p:sldLayoutId id="2147483683" r:id="rId14"/>
    <p:sldLayoutId id="2147483679" r:id="rId15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32AB80A-78BA-6B42-BA0D-B44ACF890F5A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3" name="TextBox 2"/>
          <p:cNvSpPr txBox="1"/>
          <p:nvPr/>
        </p:nvSpPr>
        <p:spPr bwMode="auto">
          <a:xfrm>
            <a:off x="-324553" y="1726565"/>
            <a:ext cx="11635452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prstTxWarp prst="textNoShape">
              <a:avLst/>
            </a:prstTxWarp>
            <a:spAutoFit/>
          </a:bodyPr>
          <a:lstStyle/>
          <a:p>
            <a:pPr algn="ctr" defTabSz="609585" eaLnBrk="0" hangingPunct="0"/>
            <a:r>
              <a:rPr lang="en-US" sz="2800" dirty="0" smtClean="0">
                <a:solidFill>
                  <a:schemeClr val="bg1"/>
                </a:solidFill>
                <a:latin typeface="Calibri" panose="020F0502020204030204" pitchFamily="34" charset="0"/>
              </a:rPr>
              <a:t>API </a:t>
            </a:r>
            <a:r>
              <a:rPr lang="en-US" sz="2800" dirty="0" smtClean="0">
                <a:solidFill>
                  <a:schemeClr val="bg1"/>
                </a:solidFill>
                <a:latin typeface="Calibri" panose="020F0502020204030204" pitchFamily="34" charset="0"/>
              </a:rPr>
              <a:t>CI/CD using Devops Platform</a:t>
            </a:r>
            <a:endParaRPr lang="en-US" sz="280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 bwMode="auto">
          <a:xfrm>
            <a:off x="7016858" y="4417871"/>
            <a:ext cx="401574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prstTxWarp prst="textNoShape">
              <a:avLst/>
            </a:prstTxWarp>
            <a:spAutoFit/>
          </a:bodyPr>
          <a:lstStyle/>
          <a:p>
            <a:pPr defTabSz="609585" eaLnBrk="0" hangingPunct="0"/>
            <a:r>
              <a:rPr lang="en-US" sz="2800" dirty="0" smtClean="0">
                <a:solidFill>
                  <a:schemeClr val="bg1"/>
                </a:solidFill>
                <a:latin typeface="Calibri" panose="020F0502020204030204" pitchFamily="34" charset="0"/>
              </a:rPr>
              <a:t>Senthil Kumar S</a:t>
            </a:r>
          </a:p>
        </p:txBody>
      </p:sp>
    </p:spTree>
    <p:extLst>
      <p:ext uri="{BB962C8B-B14F-4D97-AF65-F5344CB8AC3E}">
        <p14:creationId xmlns:p14="http://schemas.microsoft.com/office/powerpoint/2010/main" val="2379908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fld id="{B32AB80A-78BA-6B42-BA0D-B44ACF890F5A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930306" y="1558165"/>
            <a:ext cx="490781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endParaRPr lang="en-GB" sz="2000" dirty="0" smtClean="0">
              <a:solidFill>
                <a:schemeClr val="bg1"/>
              </a:solidFill>
              <a:latin typeface="Calibri" panose="020F0502020204030204" pitchFamily="34" charset="0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GB" sz="2000" dirty="0" smtClean="0">
                <a:solidFill>
                  <a:schemeClr val="bg1"/>
                </a:solidFill>
                <a:latin typeface="Calibri" panose="020F0502020204030204" pitchFamily="34" charset="0"/>
              </a:rPr>
              <a:t>Overview</a:t>
            </a:r>
            <a:endParaRPr lang="en-GB" sz="2000" dirty="0" smtClean="0">
              <a:solidFill>
                <a:schemeClr val="bg1"/>
              </a:solidFill>
              <a:latin typeface="Calibri" panose="020F0502020204030204" pitchFamily="34" charset="0"/>
            </a:endParaRPr>
          </a:p>
          <a:p>
            <a:pPr marL="285750" indent="-285750">
              <a:buFont typeface="Wingdings" pitchFamily="2" charset="2"/>
              <a:buChar char="Ø"/>
            </a:pPr>
            <a:endParaRPr lang="en-GB" sz="2000" dirty="0">
              <a:solidFill>
                <a:schemeClr val="bg1"/>
              </a:solidFill>
              <a:latin typeface="Calibri" panose="020F0502020204030204" pitchFamily="34" charset="0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GB" sz="2000" dirty="0" smtClean="0">
                <a:solidFill>
                  <a:schemeClr val="bg1"/>
                </a:solidFill>
                <a:latin typeface="Calibri" panose="020F0502020204030204" pitchFamily="34" charset="0"/>
              </a:rPr>
              <a:t>High Level System </a:t>
            </a:r>
            <a:r>
              <a:rPr lang="en-GB" sz="2000" dirty="0" smtClean="0">
                <a:solidFill>
                  <a:schemeClr val="bg1"/>
                </a:solidFill>
                <a:latin typeface="Calibri" panose="020F0502020204030204" pitchFamily="34" charset="0"/>
              </a:rPr>
              <a:t>View</a:t>
            </a:r>
          </a:p>
          <a:p>
            <a:pPr marL="285750" indent="-285750">
              <a:buFont typeface="Wingdings" pitchFamily="2" charset="2"/>
              <a:buChar char="Ø"/>
            </a:pPr>
            <a:endParaRPr lang="en-GB" sz="2000" dirty="0">
              <a:solidFill>
                <a:schemeClr val="bg1"/>
              </a:solidFill>
              <a:latin typeface="Calibri" panose="020F0502020204030204" pitchFamily="34" charset="0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GB" sz="2000" dirty="0" smtClean="0">
                <a:solidFill>
                  <a:schemeClr val="bg1"/>
                </a:solidFill>
                <a:latin typeface="Calibri" panose="020F0502020204030204" pitchFamily="34" charset="0"/>
              </a:rPr>
              <a:t>Proposed Solution</a:t>
            </a:r>
          </a:p>
          <a:p>
            <a:pPr marL="285750" indent="-285750">
              <a:buFont typeface="Wingdings" pitchFamily="2" charset="2"/>
              <a:buChar char="Ø"/>
            </a:pPr>
            <a:endParaRPr lang="en-GB" sz="2000" dirty="0">
              <a:solidFill>
                <a:schemeClr val="bg1"/>
              </a:solidFill>
              <a:latin typeface="Calibri" panose="020F0502020204030204" pitchFamily="34" charset="0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GB" sz="2000" dirty="0" smtClean="0">
                <a:solidFill>
                  <a:schemeClr val="bg1"/>
                </a:solidFill>
                <a:latin typeface="Calibri" panose="020F0502020204030204" pitchFamily="34" charset="0"/>
              </a:rPr>
              <a:t>Demo</a:t>
            </a:r>
          </a:p>
          <a:p>
            <a:pPr marL="285750" indent="-285750">
              <a:buFont typeface="Wingdings" pitchFamily="2" charset="2"/>
              <a:buChar char="Ø"/>
            </a:pPr>
            <a:endParaRPr lang="en-GB" sz="2000" dirty="0">
              <a:solidFill>
                <a:schemeClr val="bg1"/>
              </a:solidFill>
              <a:latin typeface="Calibri" panose="020F0502020204030204" pitchFamily="34" charset="0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GB" sz="2000" dirty="0">
                <a:solidFill>
                  <a:schemeClr val="bg1"/>
                </a:solidFill>
                <a:latin typeface="Calibri" panose="020F0502020204030204" pitchFamily="34" charset="0"/>
              </a:rPr>
              <a:t> </a:t>
            </a:r>
            <a:r>
              <a:rPr lang="en-GB" sz="2000" dirty="0" smtClean="0">
                <a:solidFill>
                  <a:schemeClr val="bg1"/>
                </a:solidFill>
                <a:latin typeface="Calibri" panose="020F0502020204030204" pitchFamily="34" charset="0"/>
              </a:rPr>
              <a:t>Sequence of Steps</a:t>
            </a:r>
            <a:endParaRPr lang="en-GB" sz="200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8307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32AB80A-78BA-6B42-BA0D-B44ACF890F5A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28" name="TextBox 327"/>
          <p:cNvSpPr txBox="1"/>
          <p:nvPr/>
        </p:nvSpPr>
        <p:spPr bwMode="auto">
          <a:xfrm>
            <a:off x="132242" y="109512"/>
            <a:ext cx="11635452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prstTxWarp prst="textNoShape">
              <a:avLst/>
            </a:prstTxWarp>
            <a:spAutoFit/>
          </a:bodyPr>
          <a:lstStyle/>
          <a:p>
            <a:pPr defTabSz="609585" eaLnBrk="0" hangingPunct="0"/>
            <a:r>
              <a:rPr lang="en-US" sz="2800" dirty="0" smtClean="0">
                <a:solidFill>
                  <a:schemeClr val="bg1"/>
                </a:solidFill>
                <a:latin typeface="Calibri" panose="020F0502020204030204" pitchFamily="34" charset="0"/>
              </a:rPr>
              <a:t>Overview</a:t>
            </a:r>
            <a:endParaRPr lang="en-US" sz="280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31598" y="1296521"/>
            <a:ext cx="8605668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 defTabSz="609585">
              <a:buFont typeface="Wingdings" pitchFamily="2" charset="2"/>
              <a:buChar char="Ø"/>
            </a:pPr>
            <a:endParaRPr lang="en-US" sz="1600" dirty="0" smtClean="0">
              <a:solidFill>
                <a:schemeClr val="bg1"/>
              </a:solidFill>
              <a:latin typeface="Calibri" panose="020F0502020204030204" pitchFamily="34" charset="0"/>
            </a:endParaRPr>
          </a:p>
          <a:p>
            <a:pPr algn="just" defTabSz="609585"/>
            <a:r>
              <a:rPr lang="en-US" dirty="0" smtClean="0">
                <a:solidFill>
                  <a:schemeClr val="bg1"/>
                </a:solidFill>
                <a:latin typeface="Calibri" panose="020F0502020204030204" pitchFamily="34" charset="0"/>
              </a:rPr>
              <a:t>Objective</a:t>
            </a:r>
          </a:p>
          <a:p>
            <a:pPr algn="just" defTabSz="609585"/>
            <a:endParaRPr lang="en-US" sz="1600" dirty="0">
              <a:solidFill>
                <a:schemeClr val="bg1"/>
              </a:solidFill>
              <a:latin typeface="Calibri" panose="020F0502020204030204" pitchFamily="34" charset="0"/>
            </a:endParaRPr>
          </a:p>
          <a:p>
            <a:pPr marL="285750" indent="-285750" algn="just" defTabSz="609585">
              <a:buFont typeface="Wingdings" pitchFamily="2" charset="2"/>
              <a:buChar char="Ø"/>
            </a:pPr>
            <a:r>
              <a:rPr lang="en-US" sz="1600" dirty="0" smtClean="0">
                <a:solidFill>
                  <a:schemeClr val="bg1"/>
                </a:solidFill>
                <a:latin typeface="Calibri" panose="020F0502020204030204" pitchFamily="34" charset="0"/>
              </a:rPr>
              <a:t>In the current Scenario API Deployment happens via manual process using API Designer</a:t>
            </a:r>
          </a:p>
          <a:p>
            <a:pPr marL="285750" indent="-285750" algn="just" defTabSz="609585">
              <a:buFont typeface="Wingdings" pitchFamily="2" charset="2"/>
              <a:buChar char="Ø"/>
            </a:pPr>
            <a:endParaRPr lang="en-US" sz="1600" dirty="0">
              <a:solidFill>
                <a:schemeClr val="bg1"/>
              </a:solidFill>
              <a:latin typeface="Calibri" panose="020F0502020204030204" pitchFamily="34" charset="0"/>
            </a:endParaRPr>
          </a:p>
          <a:p>
            <a:pPr marL="285750" indent="-285750" algn="just" defTabSz="609585">
              <a:buFont typeface="Wingdings" pitchFamily="2" charset="2"/>
              <a:buChar char="Ø"/>
            </a:pPr>
            <a:r>
              <a:rPr lang="en-US" sz="1600" dirty="0" smtClean="0">
                <a:solidFill>
                  <a:schemeClr val="bg1"/>
                </a:solidFill>
                <a:latin typeface="Calibri" panose="020F0502020204030204" pitchFamily="34" charset="0"/>
              </a:rPr>
              <a:t>The idea is to minimize manual effort and utilize </a:t>
            </a:r>
            <a:r>
              <a:rPr lang="en-US" sz="1600" dirty="0" err="1" smtClean="0">
                <a:solidFill>
                  <a:schemeClr val="bg1"/>
                </a:solidFill>
                <a:latin typeface="Calibri" panose="020F0502020204030204" pitchFamily="34" charset="0"/>
              </a:rPr>
              <a:t>devops</a:t>
            </a:r>
            <a:r>
              <a:rPr lang="en-US" sz="1600" dirty="0" smtClean="0">
                <a:solidFill>
                  <a:schemeClr val="bg1"/>
                </a:solidFill>
                <a:latin typeface="Calibri" panose="020F0502020204030204" pitchFamily="34" charset="0"/>
              </a:rPr>
              <a:t> tools to perform continuous integration and delivery of API Connect life </a:t>
            </a:r>
            <a:r>
              <a:rPr lang="en-US" sz="1600" dirty="0" smtClean="0">
                <a:solidFill>
                  <a:schemeClr val="bg1"/>
                </a:solidFill>
                <a:latin typeface="Calibri" panose="020F0502020204030204" pitchFamily="34" charset="0"/>
              </a:rPr>
              <a:t>cycle</a:t>
            </a:r>
          </a:p>
          <a:p>
            <a:pPr marL="285750" indent="-285750" algn="just" defTabSz="609585">
              <a:buFont typeface="Wingdings" pitchFamily="2" charset="2"/>
              <a:buChar char="Ø"/>
            </a:pPr>
            <a:endParaRPr lang="en-US" sz="1600" dirty="0">
              <a:solidFill>
                <a:schemeClr val="bg1"/>
              </a:solidFill>
              <a:latin typeface="Calibri" panose="020F0502020204030204" pitchFamily="34" charset="0"/>
            </a:endParaRPr>
          </a:p>
          <a:p>
            <a:pPr marL="285750" indent="-285750" algn="just" defTabSz="609585">
              <a:buFont typeface="Wingdings" pitchFamily="2" charset="2"/>
              <a:buChar char="Ø"/>
            </a:pPr>
            <a:endParaRPr lang="en-US" sz="1600" dirty="0" smtClean="0">
              <a:solidFill>
                <a:schemeClr val="bg1"/>
              </a:solidFill>
              <a:latin typeface="Calibri" panose="020F0502020204030204" pitchFamily="34" charset="0"/>
            </a:endParaRPr>
          </a:p>
          <a:p>
            <a:pPr algn="just" defTabSz="609585"/>
            <a:endParaRPr lang="en-US" sz="1600" dirty="0">
              <a:solidFill>
                <a:schemeClr val="bg1"/>
              </a:solidFill>
              <a:latin typeface="Calibri" panose="020F0502020204030204" pitchFamily="34" charset="0"/>
            </a:endParaRPr>
          </a:p>
          <a:p>
            <a:pPr algn="just" defTabSz="609585"/>
            <a:r>
              <a:rPr lang="en-US" dirty="0" smtClean="0">
                <a:solidFill>
                  <a:schemeClr val="bg1"/>
                </a:solidFill>
                <a:latin typeface="Calibri" panose="020F0502020204030204" pitchFamily="34" charset="0"/>
              </a:rPr>
              <a:t>CI/CD Benefits</a:t>
            </a:r>
          </a:p>
          <a:p>
            <a:pPr algn="just" defTabSz="609585"/>
            <a:endParaRPr lang="en-US" sz="1600" dirty="0">
              <a:solidFill>
                <a:schemeClr val="bg1"/>
              </a:solidFill>
              <a:latin typeface="Calibri" panose="020F0502020204030204" pitchFamily="34" charset="0"/>
            </a:endParaRPr>
          </a:p>
          <a:p>
            <a:pPr marL="285750" indent="-285750" algn="just" defTabSz="609585">
              <a:buFont typeface="Wingdings" pitchFamily="2" charset="2"/>
              <a:buChar char="Ø"/>
            </a:pPr>
            <a:r>
              <a:rPr lang="en-IN" sz="1600" dirty="0">
                <a:solidFill>
                  <a:schemeClr val="bg1"/>
                </a:solidFill>
                <a:latin typeface="Calibri" panose="020F0502020204030204" pitchFamily="34" charset="0"/>
              </a:rPr>
              <a:t>C</a:t>
            </a:r>
            <a:r>
              <a:rPr lang="en-IN" sz="1600" dirty="0" smtClean="0">
                <a:solidFill>
                  <a:schemeClr val="bg1"/>
                </a:solidFill>
                <a:latin typeface="Calibri" panose="020F0502020204030204" pitchFamily="34" charset="0"/>
              </a:rPr>
              <a:t>onsistent </a:t>
            </a:r>
            <a:r>
              <a:rPr lang="en-IN" sz="1600" dirty="0">
                <a:solidFill>
                  <a:schemeClr val="bg1"/>
                </a:solidFill>
                <a:latin typeface="Calibri" panose="020F0502020204030204" pitchFamily="34" charset="0"/>
              </a:rPr>
              <a:t>and automated way to build, package, and test </a:t>
            </a:r>
            <a:r>
              <a:rPr lang="en-IN" sz="1600" dirty="0" smtClean="0">
                <a:solidFill>
                  <a:schemeClr val="bg1"/>
                </a:solidFill>
                <a:latin typeface="Calibri" panose="020F0502020204030204" pitchFamily="34" charset="0"/>
              </a:rPr>
              <a:t>applications</a:t>
            </a:r>
          </a:p>
          <a:p>
            <a:pPr marL="285750" indent="-285750" algn="just" defTabSz="609585">
              <a:buFont typeface="Wingdings" pitchFamily="2" charset="2"/>
              <a:buChar char="Ø"/>
            </a:pPr>
            <a:r>
              <a:rPr lang="en-US" sz="1600" dirty="0">
                <a:solidFill>
                  <a:schemeClr val="bg1"/>
                </a:solidFill>
                <a:latin typeface="Calibri" panose="020F0502020204030204" pitchFamily="34" charset="0"/>
              </a:rPr>
              <a:t>The CD pipeline automates changes to multiple environments</a:t>
            </a:r>
          </a:p>
          <a:p>
            <a:pPr marL="285750" indent="-285750" algn="just" defTabSz="609585">
              <a:buFont typeface="Wingdings" pitchFamily="2" charset="2"/>
              <a:buChar char="Ø"/>
            </a:pPr>
            <a:r>
              <a:rPr lang="en-US" sz="1600" dirty="0">
                <a:solidFill>
                  <a:schemeClr val="bg1"/>
                </a:solidFill>
                <a:latin typeface="Calibri" panose="020F0502020204030204" pitchFamily="34" charset="0"/>
              </a:rPr>
              <a:t>CI/CD enables more frequent code deployments</a:t>
            </a:r>
            <a:endParaRPr lang="en-US" sz="1600" dirty="0">
              <a:solidFill>
                <a:schemeClr val="bg1"/>
              </a:solidFill>
              <a:latin typeface="Calibri" panose="020F0502020204030204" pitchFamily="34" charset="0"/>
            </a:endParaRPr>
          </a:p>
          <a:p>
            <a:pPr algn="just" defTabSz="609585"/>
            <a:endParaRPr lang="en-US" sz="1600" dirty="0" smtClean="0">
              <a:solidFill>
                <a:schemeClr val="bg1"/>
              </a:solidFill>
              <a:latin typeface="Calibri" panose="020F0502020204030204" pitchFamily="34" charset="0"/>
            </a:endParaRPr>
          </a:p>
          <a:p>
            <a:pPr algn="just" defTabSz="609585"/>
            <a:endParaRPr lang="en-US" sz="1600" dirty="0" smtClean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2959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32AB80A-78BA-6B42-BA0D-B44ACF890F5A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28" name="TextBox 327"/>
          <p:cNvSpPr txBox="1"/>
          <p:nvPr/>
        </p:nvSpPr>
        <p:spPr bwMode="auto">
          <a:xfrm>
            <a:off x="132242" y="-41563"/>
            <a:ext cx="11635452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prstTxWarp prst="textNoShape">
              <a:avLst/>
            </a:prstTxWarp>
            <a:spAutoFit/>
          </a:bodyPr>
          <a:lstStyle/>
          <a:p>
            <a:pPr defTabSz="609585" eaLnBrk="0" hangingPunct="0"/>
            <a:r>
              <a:rPr lang="en-US" sz="2800" dirty="0" smtClean="0">
                <a:solidFill>
                  <a:schemeClr val="bg1"/>
                </a:solidFill>
                <a:latin typeface="Calibri" panose="020F0502020204030204" pitchFamily="34" charset="0"/>
              </a:rPr>
              <a:t>High Level System View</a:t>
            </a:r>
            <a:endParaRPr lang="en-US" sz="280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91942" y="1177250"/>
            <a:ext cx="1190005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 defTabSz="609585">
              <a:buFont typeface="Wingdings" pitchFamily="2" charset="2"/>
              <a:buChar char="Ø"/>
            </a:pPr>
            <a:endParaRPr lang="en-US" sz="1600" dirty="0" smtClean="0">
              <a:solidFill>
                <a:schemeClr val="bg1"/>
              </a:solidFill>
              <a:latin typeface="Calibri" panose="020F0502020204030204" pitchFamily="34" charset="0"/>
            </a:endParaRPr>
          </a:p>
          <a:p>
            <a:pPr algn="just" defTabSz="609585"/>
            <a:r>
              <a:rPr lang="en-US" dirty="0" smtClean="0">
                <a:solidFill>
                  <a:schemeClr val="bg1"/>
                </a:solidFill>
                <a:latin typeface="Calibri" panose="020F0502020204030204" pitchFamily="34" charset="0"/>
              </a:rPr>
              <a:t>TOOLS USED</a:t>
            </a:r>
          </a:p>
          <a:p>
            <a:pPr algn="just" defTabSz="609585"/>
            <a:endParaRPr lang="en-US" sz="1600" dirty="0">
              <a:solidFill>
                <a:schemeClr val="bg1"/>
              </a:solidFill>
              <a:latin typeface="Calibri" panose="020F0502020204030204" pitchFamily="34" charset="0"/>
            </a:endParaRPr>
          </a:p>
          <a:p>
            <a:pPr marL="285750" indent="-285750" algn="just" defTabSz="609585">
              <a:buFont typeface="Wingdings" pitchFamily="2" charset="2"/>
              <a:buChar char="§"/>
            </a:pPr>
            <a:r>
              <a:rPr lang="en-US" sz="1600" dirty="0" smtClean="0">
                <a:solidFill>
                  <a:schemeClr val="bg1"/>
                </a:solidFill>
                <a:latin typeface="Calibri" panose="020F0502020204030204" pitchFamily="34" charset="0"/>
              </a:rPr>
              <a:t>Jenkins</a:t>
            </a:r>
          </a:p>
          <a:p>
            <a:pPr marL="285750" indent="-285750" algn="just" defTabSz="609585">
              <a:buFont typeface="Wingdings" pitchFamily="2" charset="2"/>
              <a:buChar char="§"/>
            </a:pPr>
            <a:r>
              <a:rPr lang="en-US" sz="1600" dirty="0" smtClean="0">
                <a:solidFill>
                  <a:schemeClr val="bg1"/>
                </a:solidFill>
                <a:latin typeface="Calibri" panose="020F0502020204030204" pitchFamily="34" charset="0"/>
              </a:rPr>
              <a:t>GitHub</a:t>
            </a:r>
            <a:endParaRPr lang="en-US" sz="1600" dirty="0" smtClean="0">
              <a:solidFill>
                <a:schemeClr val="bg1"/>
              </a:solidFill>
              <a:latin typeface="Calibri" panose="020F0502020204030204" pitchFamily="34" charset="0"/>
            </a:endParaRPr>
          </a:p>
          <a:p>
            <a:pPr marL="285750" indent="-285750" algn="just" defTabSz="609585">
              <a:buFont typeface="Wingdings" pitchFamily="2" charset="2"/>
              <a:buChar char="§"/>
            </a:pPr>
            <a:r>
              <a:rPr lang="en-US" sz="1600" dirty="0" smtClean="0">
                <a:solidFill>
                  <a:schemeClr val="bg1"/>
                </a:solidFill>
                <a:latin typeface="Calibri" panose="020F0502020204030204" pitchFamily="34" charset="0"/>
              </a:rPr>
              <a:t>SonarQube</a:t>
            </a:r>
            <a:endParaRPr lang="en-US" sz="1600" dirty="0">
              <a:solidFill>
                <a:schemeClr val="bg1"/>
              </a:solidFill>
              <a:latin typeface="Calibri" panose="020F0502020204030204" pitchFamily="34" charset="0"/>
            </a:endParaRPr>
          </a:p>
          <a:p>
            <a:pPr marL="285750" indent="-285750" algn="just" defTabSz="609585">
              <a:buFont typeface="Wingdings" pitchFamily="2" charset="2"/>
              <a:buChar char="§"/>
            </a:pPr>
            <a:r>
              <a:rPr lang="en-US" sz="1600" dirty="0">
                <a:solidFill>
                  <a:schemeClr val="bg1"/>
                </a:solidFill>
                <a:latin typeface="Calibri" panose="020F0502020204030204" pitchFamily="34" charset="0"/>
              </a:rPr>
              <a:t>Apache Ant </a:t>
            </a:r>
            <a:r>
              <a:rPr lang="en-US" sz="1600" dirty="0" smtClean="0">
                <a:solidFill>
                  <a:schemeClr val="bg1"/>
                </a:solidFill>
                <a:latin typeface="Calibri" panose="020F0502020204030204" pitchFamily="34" charset="0"/>
              </a:rPr>
              <a:t>Script</a:t>
            </a:r>
            <a:endParaRPr lang="en-US" sz="1600" dirty="0">
              <a:solidFill>
                <a:schemeClr val="bg1"/>
              </a:solidFill>
              <a:latin typeface="Calibri" panose="020F0502020204030204" pitchFamily="34" charset="0"/>
            </a:endParaRPr>
          </a:p>
          <a:p>
            <a:pPr marL="285750" indent="-285750" algn="just" defTabSz="609585">
              <a:buFont typeface="Wingdings" pitchFamily="2" charset="2"/>
              <a:buChar char="§"/>
            </a:pPr>
            <a:r>
              <a:rPr lang="en-US" sz="1600" dirty="0">
                <a:solidFill>
                  <a:schemeClr val="bg1"/>
                </a:solidFill>
                <a:latin typeface="Calibri" panose="020F0502020204030204" pitchFamily="34" charset="0"/>
              </a:rPr>
              <a:t>IBM </a:t>
            </a:r>
            <a:r>
              <a:rPr lang="en-US" sz="1600" dirty="0" smtClean="0">
                <a:solidFill>
                  <a:schemeClr val="bg1"/>
                </a:solidFill>
                <a:latin typeface="Calibri" panose="020F0502020204030204" pitchFamily="34" charset="0"/>
              </a:rPr>
              <a:t>Bluemix/Cloud</a:t>
            </a:r>
            <a:endParaRPr lang="en-US" sz="1600" dirty="0">
              <a:solidFill>
                <a:schemeClr val="bg1"/>
              </a:solidFill>
              <a:latin typeface="Calibri" panose="020F0502020204030204" pitchFamily="34" charset="0"/>
            </a:endParaRPr>
          </a:p>
          <a:p>
            <a:pPr marL="285750" indent="-285750" algn="just" defTabSz="609585">
              <a:buFont typeface="Wingdings" pitchFamily="2" charset="2"/>
              <a:buChar char="§"/>
            </a:pPr>
            <a:r>
              <a:rPr lang="en-US" sz="1600" dirty="0" smtClean="0">
                <a:solidFill>
                  <a:schemeClr val="bg1"/>
                </a:solidFill>
                <a:latin typeface="Calibri" panose="020F0502020204030204" pitchFamily="34" charset="0"/>
              </a:rPr>
              <a:t>API Connect</a:t>
            </a:r>
            <a:endParaRPr lang="en-US" sz="1600" dirty="0">
              <a:solidFill>
                <a:schemeClr val="bg1"/>
              </a:solidFill>
              <a:latin typeface="Calibri" panose="020F0502020204030204" pitchFamily="34" charset="0"/>
            </a:endParaRPr>
          </a:p>
          <a:p>
            <a:pPr marL="285750" indent="-285750" algn="just" defTabSz="609585">
              <a:buFont typeface="Wingdings" pitchFamily="2" charset="2"/>
              <a:buChar char="§"/>
            </a:pPr>
            <a:r>
              <a:rPr lang="en-US" sz="1600" dirty="0" smtClean="0">
                <a:solidFill>
                  <a:schemeClr val="bg1"/>
                </a:solidFill>
                <a:latin typeface="Calibri" panose="020F0502020204030204" pitchFamily="34" charset="0"/>
              </a:rPr>
              <a:t>SOAPUI</a:t>
            </a:r>
            <a:endParaRPr lang="en-US" sz="1600" dirty="0">
              <a:solidFill>
                <a:schemeClr val="bg1"/>
              </a:solidFill>
              <a:latin typeface="Calibri" panose="020F0502020204030204" pitchFamily="34" charset="0"/>
            </a:endParaRPr>
          </a:p>
          <a:p>
            <a:pPr marL="285750" indent="-285750" algn="just" defTabSz="609585">
              <a:buFont typeface="Wingdings" pitchFamily="2" charset="2"/>
              <a:buChar char="§"/>
            </a:pPr>
            <a:r>
              <a:rPr lang="en-US" sz="1600" dirty="0">
                <a:solidFill>
                  <a:schemeClr val="bg1"/>
                </a:solidFill>
                <a:latin typeface="Calibri" panose="020F0502020204030204" pitchFamily="34" charset="0"/>
              </a:rPr>
              <a:t>Cucumber</a:t>
            </a:r>
          </a:p>
          <a:p>
            <a:pPr algn="just" defTabSz="609585"/>
            <a:endParaRPr lang="en-US" sz="1600" dirty="0" smtClean="0">
              <a:solidFill>
                <a:schemeClr val="bg1"/>
              </a:solidFill>
              <a:latin typeface="Calibri" panose="020F0502020204030204" pitchFamily="34" charset="0"/>
            </a:endParaRPr>
          </a:p>
          <a:p>
            <a:pPr algn="just" defTabSz="609585"/>
            <a:endParaRPr lang="en-US" sz="1600" dirty="0">
              <a:solidFill>
                <a:schemeClr val="bg1"/>
              </a:solidFill>
              <a:latin typeface="Calibri" panose="020F0502020204030204" pitchFamily="34" charset="0"/>
            </a:endParaRPr>
          </a:p>
          <a:p>
            <a:pPr algn="just" defTabSz="609585"/>
            <a:endParaRPr lang="en-US" sz="1600" dirty="0">
              <a:solidFill>
                <a:schemeClr val="bg1"/>
              </a:solidFill>
              <a:latin typeface="Calibri" panose="020F0502020204030204" pitchFamily="34" charset="0"/>
            </a:endParaRPr>
          </a:p>
          <a:p>
            <a:pPr algn="just" defTabSz="609585"/>
            <a:endParaRPr lang="en-US" sz="1600" dirty="0" smtClean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1934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3870223" y="1466468"/>
            <a:ext cx="6241774" cy="290222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-2173" y="7397640"/>
            <a:ext cx="539195" cy="375771"/>
          </a:xfrm>
        </p:spPr>
        <p:txBody>
          <a:bodyPr/>
          <a:lstStyle/>
          <a:p>
            <a:fld id="{B32AB80A-78BA-6B42-BA0D-B44ACF890F5A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2050" name="Picture 2" descr="E:\POC\Develop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4774" y="2033399"/>
            <a:ext cx="460375" cy="460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/>
          <p:cNvCxnSpPr>
            <a:stCxn id="2050" idx="3"/>
          </p:cNvCxnSpPr>
          <p:nvPr/>
        </p:nvCxnSpPr>
        <p:spPr>
          <a:xfrm flipV="1">
            <a:off x="1585149" y="2263586"/>
            <a:ext cx="503982" cy="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1" name="Picture 3" descr="E:\POC\GIT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6592" y="2050064"/>
            <a:ext cx="842839" cy="471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/>
          <p:cNvCxnSpPr/>
          <p:nvPr/>
        </p:nvCxnSpPr>
        <p:spPr>
          <a:xfrm flipV="1">
            <a:off x="3192641" y="2286059"/>
            <a:ext cx="503982" cy="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2" name="Picture 4" descr="E:\POC\jenkins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7505" y="1617880"/>
            <a:ext cx="963433" cy="37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E:\POC\sonar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2787" y="2473221"/>
            <a:ext cx="687168" cy="416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E:\POC\api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9291" y="3358358"/>
            <a:ext cx="641446" cy="436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3" descr="E:\POC\GIT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7756" y="2473221"/>
            <a:ext cx="617555" cy="418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ounded Rectangle 6"/>
          <p:cNvSpPr/>
          <p:nvPr/>
        </p:nvSpPr>
        <p:spPr>
          <a:xfrm>
            <a:off x="4402960" y="2286058"/>
            <a:ext cx="5239910" cy="73886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Rounded Rectangle 14"/>
          <p:cNvSpPr/>
          <p:nvPr/>
        </p:nvSpPr>
        <p:spPr>
          <a:xfrm>
            <a:off x="5512787" y="3249460"/>
            <a:ext cx="2730654" cy="73886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055" name="Picture 7" descr="E:\POC\bluemix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6484" y="3349742"/>
            <a:ext cx="787179" cy="416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7" name="Picture 9" descr="E:\POC\nodejs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2543" y="2470611"/>
            <a:ext cx="566318" cy="41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E:\POC\junit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9463" y="2470610"/>
            <a:ext cx="858802" cy="446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9" name="Picture 11" descr="E:\POC\cucumber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2953" y="2437292"/>
            <a:ext cx="632212" cy="513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E:\POC\ant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7781" y="1617880"/>
            <a:ext cx="767384" cy="407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 bwMode="auto">
          <a:xfrm>
            <a:off x="132242" y="-41563"/>
            <a:ext cx="11635452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prstTxWarp prst="textNoShape">
              <a:avLst/>
            </a:prstTxWarp>
            <a:spAutoFit/>
          </a:bodyPr>
          <a:lstStyle/>
          <a:p>
            <a:pPr defTabSz="609585" eaLnBrk="0" hangingPunct="0"/>
            <a:r>
              <a:rPr lang="en-US" sz="2800" dirty="0" smtClean="0">
                <a:solidFill>
                  <a:schemeClr val="bg1"/>
                </a:solidFill>
                <a:latin typeface="Calibri" panose="020F0502020204030204" pitchFamily="34" charset="0"/>
              </a:rPr>
              <a:t>High Level System View</a:t>
            </a:r>
            <a:endParaRPr lang="en-US" sz="280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3051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32AB80A-78BA-6B42-BA0D-B44ACF890F5A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28" name="TextBox 327"/>
          <p:cNvSpPr txBox="1"/>
          <p:nvPr/>
        </p:nvSpPr>
        <p:spPr bwMode="auto">
          <a:xfrm>
            <a:off x="39646" y="163517"/>
            <a:ext cx="11635452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prstTxWarp prst="textNoShape">
              <a:avLst/>
            </a:prstTxWarp>
            <a:spAutoFit/>
          </a:bodyPr>
          <a:lstStyle/>
          <a:p>
            <a:pPr defTabSz="609585" eaLnBrk="0" hangingPunct="0"/>
            <a:r>
              <a:rPr lang="en-US" sz="2800" dirty="0" smtClean="0">
                <a:solidFill>
                  <a:schemeClr val="bg1"/>
                </a:solidFill>
                <a:latin typeface="Calibri" panose="020F0502020204030204" pitchFamily="34" charset="0"/>
              </a:rPr>
              <a:t>Proposed Solution for API Devops Flow</a:t>
            </a:r>
            <a:endParaRPr lang="en-US" sz="280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7675" y="1409699"/>
            <a:ext cx="8756650" cy="43390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19862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32AB80A-78BA-6B42-BA0D-B44ACF890F5A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28" name="TextBox 327"/>
          <p:cNvSpPr txBox="1"/>
          <p:nvPr/>
        </p:nvSpPr>
        <p:spPr bwMode="auto">
          <a:xfrm>
            <a:off x="143080" y="228314"/>
            <a:ext cx="11635452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prstTxWarp prst="textNoShape">
              <a:avLst/>
            </a:prstTxWarp>
            <a:spAutoFit/>
          </a:bodyPr>
          <a:lstStyle/>
          <a:p>
            <a:pPr algn="ctr" defTabSz="609585" eaLnBrk="0" hangingPunct="0"/>
            <a:r>
              <a:rPr lang="en-US" sz="2800" dirty="0" smtClean="0">
                <a:solidFill>
                  <a:schemeClr val="bg1"/>
                </a:solidFill>
                <a:latin typeface="Calibri" panose="020F0502020204030204" pitchFamily="34" charset="0"/>
              </a:rPr>
              <a:t>DEMO</a:t>
            </a:r>
            <a:endParaRPr lang="en-US" sz="280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8231" y="1081835"/>
            <a:ext cx="11900058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609585"/>
            <a:endParaRPr lang="en-US" sz="1600" dirty="0">
              <a:solidFill>
                <a:schemeClr val="bg1"/>
              </a:solidFill>
              <a:latin typeface="Calibri" panose="020F0502020204030204" pitchFamily="34" charset="0"/>
            </a:endParaRPr>
          </a:p>
          <a:p>
            <a:pPr algn="just" defTabSz="609585"/>
            <a:r>
              <a:rPr lang="en-US" sz="2000" dirty="0" smtClean="0">
                <a:solidFill>
                  <a:schemeClr val="bg1"/>
                </a:solidFill>
                <a:latin typeface="Calibri" panose="020F0502020204030204" pitchFamily="34" charset="0"/>
              </a:rPr>
              <a:t>Sequence of Steps</a:t>
            </a:r>
          </a:p>
          <a:p>
            <a:pPr algn="just" defTabSz="609585"/>
            <a:endParaRPr lang="en-US" sz="1600" dirty="0">
              <a:solidFill>
                <a:schemeClr val="bg1"/>
              </a:solidFill>
              <a:latin typeface="Calibri" panose="020F0502020204030204" pitchFamily="34" charset="0"/>
            </a:endParaRPr>
          </a:p>
          <a:p>
            <a:pPr marL="285750" indent="-285750" algn="just" defTabSz="609585">
              <a:buFont typeface="Wingdings" pitchFamily="2" charset="2"/>
              <a:buChar char="Ø"/>
            </a:pPr>
            <a:endParaRPr lang="en-US" sz="1600" dirty="0" smtClean="0">
              <a:solidFill>
                <a:schemeClr val="bg1"/>
              </a:solidFill>
              <a:latin typeface="Calibri" panose="020F0502020204030204" pitchFamily="34" charset="0"/>
            </a:endParaRPr>
          </a:p>
          <a:p>
            <a:pPr marL="285750" indent="-285750" algn="just" defTabSz="609585">
              <a:buFont typeface="Wingdings" pitchFamily="2" charset="2"/>
              <a:buChar char="Ø"/>
            </a:pPr>
            <a:r>
              <a:rPr lang="en-IN" sz="1600" dirty="0" smtClean="0">
                <a:solidFill>
                  <a:schemeClr val="bg1"/>
                </a:solidFill>
                <a:latin typeface="Calibri" panose="020F0502020204030204" pitchFamily="34" charset="0"/>
              </a:rPr>
              <a:t>Developer </a:t>
            </a:r>
            <a:r>
              <a:rPr lang="en-IN" sz="1600" dirty="0">
                <a:solidFill>
                  <a:schemeClr val="bg1"/>
                </a:solidFill>
                <a:latin typeface="Calibri" panose="020F0502020204030204" pitchFamily="34" charset="0"/>
              </a:rPr>
              <a:t>will develop the API locally using APIC toolkit and </a:t>
            </a:r>
            <a:r>
              <a:rPr lang="en-IN" sz="1600" dirty="0" smtClean="0">
                <a:solidFill>
                  <a:schemeClr val="bg1"/>
                </a:solidFill>
                <a:latin typeface="Calibri" panose="020F0502020204030204" pitchFamily="34" charset="0"/>
              </a:rPr>
              <a:t> test it.</a:t>
            </a:r>
          </a:p>
          <a:p>
            <a:pPr marL="285750" indent="-285750" algn="just" defTabSz="609585">
              <a:buFont typeface="Wingdings" pitchFamily="2" charset="2"/>
              <a:buChar char="Ø"/>
            </a:pPr>
            <a:r>
              <a:rPr lang="en-US" sz="1600" dirty="0">
                <a:solidFill>
                  <a:schemeClr val="bg1"/>
                </a:solidFill>
                <a:latin typeface="Calibri" panose="020F0502020204030204" pitchFamily="34" charset="0"/>
              </a:rPr>
              <a:t>Developer Uploads the API Yaml code into </a:t>
            </a:r>
            <a:r>
              <a:rPr lang="en-US" sz="1600" dirty="0" err="1">
                <a:solidFill>
                  <a:schemeClr val="bg1"/>
                </a:solidFill>
                <a:latin typeface="Calibri" panose="020F0502020204030204" pitchFamily="34" charset="0"/>
              </a:rPr>
              <a:t>Git</a:t>
            </a:r>
            <a:r>
              <a:rPr lang="en-US" sz="1600" dirty="0">
                <a:solidFill>
                  <a:schemeClr val="bg1"/>
                </a:solidFill>
                <a:latin typeface="Calibri" panose="020F0502020204030204" pitchFamily="34" charset="0"/>
              </a:rPr>
              <a:t> Repository. For Demo we have two branches (Master and Dev</a:t>
            </a:r>
            <a:r>
              <a:rPr lang="en-US" sz="1600" dirty="0" smtClean="0">
                <a:solidFill>
                  <a:schemeClr val="bg1"/>
                </a:solidFill>
                <a:latin typeface="Calibri" panose="020F0502020204030204" pitchFamily="34" charset="0"/>
              </a:rPr>
              <a:t>)</a:t>
            </a:r>
            <a:endParaRPr lang="en-US" sz="1600" dirty="0" smtClean="0">
              <a:solidFill>
                <a:schemeClr val="bg1"/>
              </a:solidFill>
              <a:latin typeface="Calibri" panose="020F0502020204030204" pitchFamily="34" charset="0"/>
            </a:endParaRPr>
          </a:p>
          <a:p>
            <a:pPr algn="just" defTabSz="609585"/>
            <a:endParaRPr lang="en-US" sz="1600" dirty="0" smtClean="0">
              <a:solidFill>
                <a:schemeClr val="bg1"/>
              </a:solidFill>
              <a:latin typeface="Calibri" panose="020F0502020204030204" pitchFamily="34" charset="0"/>
            </a:endParaRPr>
          </a:p>
          <a:p>
            <a:pPr marL="285750" indent="-285750" algn="just" defTabSz="609585">
              <a:buFont typeface="Wingdings" pitchFamily="2" charset="2"/>
              <a:buChar char="Ø"/>
            </a:pPr>
            <a:r>
              <a:rPr lang="en-US" sz="1600" dirty="0" smtClean="0">
                <a:solidFill>
                  <a:schemeClr val="bg1"/>
                </a:solidFill>
                <a:latin typeface="Calibri" panose="020F0502020204030204" pitchFamily="34" charset="0"/>
              </a:rPr>
              <a:t>Jenkins Build process to be initiated which performs the below </a:t>
            </a:r>
            <a:r>
              <a:rPr lang="en-US" sz="1600" dirty="0" smtClean="0">
                <a:solidFill>
                  <a:schemeClr val="bg1"/>
                </a:solidFill>
                <a:latin typeface="Calibri" panose="020F0502020204030204" pitchFamily="34" charset="0"/>
              </a:rPr>
              <a:t>steps</a:t>
            </a:r>
          </a:p>
          <a:p>
            <a:pPr marL="285750" indent="-285750" algn="just" defTabSz="609585">
              <a:buFont typeface="Wingdings" pitchFamily="2" charset="2"/>
              <a:buChar char="Ø"/>
            </a:pPr>
            <a:endParaRPr lang="en-US" sz="1600" dirty="0" smtClean="0">
              <a:solidFill>
                <a:schemeClr val="bg1"/>
              </a:solidFill>
              <a:latin typeface="Calibri" panose="020F0502020204030204" pitchFamily="34" charset="0"/>
            </a:endParaRPr>
          </a:p>
          <a:p>
            <a:pPr marL="742950" lvl="1" indent="-285750" algn="just" defTabSz="609585">
              <a:buFont typeface="Wingdings" pitchFamily="2" charset="2"/>
              <a:buChar char="Ø"/>
            </a:pPr>
            <a:r>
              <a:rPr lang="en-US" sz="1600" dirty="0" smtClean="0">
                <a:solidFill>
                  <a:schemeClr val="bg1"/>
                </a:solidFill>
                <a:latin typeface="Calibri" panose="020F0502020204030204" pitchFamily="34" charset="0"/>
              </a:rPr>
              <a:t>Clone code using AntScript from Dev </a:t>
            </a:r>
            <a:r>
              <a:rPr lang="en-US" sz="1600" dirty="0" smtClean="0">
                <a:solidFill>
                  <a:schemeClr val="bg1"/>
                </a:solidFill>
                <a:latin typeface="Calibri" panose="020F0502020204030204" pitchFamily="34" charset="0"/>
              </a:rPr>
              <a:t>branch into Jenkins workspace</a:t>
            </a:r>
            <a:endParaRPr lang="en-US" sz="1600" dirty="0" smtClean="0">
              <a:solidFill>
                <a:schemeClr val="bg1"/>
              </a:solidFill>
              <a:latin typeface="Calibri" panose="020F0502020204030204" pitchFamily="34" charset="0"/>
            </a:endParaRPr>
          </a:p>
          <a:p>
            <a:pPr marL="742950" lvl="1" indent="-285750" algn="just" defTabSz="609585">
              <a:buFont typeface="Wingdings" pitchFamily="2" charset="2"/>
              <a:buChar char="Ø"/>
            </a:pPr>
            <a:r>
              <a:rPr lang="en-US" sz="1600" dirty="0" smtClean="0">
                <a:solidFill>
                  <a:schemeClr val="bg1"/>
                </a:solidFill>
                <a:latin typeface="Calibri" panose="020F0502020204030204" pitchFamily="34" charset="0"/>
              </a:rPr>
              <a:t>Run code analysis using Sonar </a:t>
            </a:r>
            <a:r>
              <a:rPr lang="en-US" sz="1600" dirty="0" smtClean="0">
                <a:solidFill>
                  <a:schemeClr val="bg1"/>
                </a:solidFill>
                <a:latin typeface="Calibri" panose="020F0502020204030204" pitchFamily="34" charset="0"/>
              </a:rPr>
              <a:t>Cube (Yaml Plugin used)</a:t>
            </a:r>
            <a:endParaRPr lang="en-US" sz="1600" dirty="0" smtClean="0">
              <a:solidFill>
                <a:schemeClr val="bg1"/>
              </a:solidFill>
              <a:latin typeface="Calibri" panose="020F0502020204030204" pitchFamily="34" charset="0"/>
            </a:endParaRPr>
          </a:p>
          <a:p>
            <a:pPr marL="742950" lvl="1" indent="-285750" algn="just" defTabSz="609585">
              <a:buFont typeface="Wingdings" pitchFamily="2" charset="2"/>
              <a:buChar char="Ø"/>
            </a:pPr>
            <a:r>
              <a:rPr lang="en-US" sz="1600" dirty="0" smtClean="0">
                <a:solidFill>
                  <a:schemeClr val="bg1"/>
                </a:solidFill>
                <a:latin typeface="Calibri" panose="020F0502020204030204" pitchFamily="34" charset="0"/>
              </a:rPr>
              <a:t>Invoke Ant Script to </a:t>
            </a:r>
            <a:r>
              <a:rPr lang="en-US" sz="1600" dirty="0" smtClean="0">
                <a:solidFill>
                  <a:schemeClr val="bg1"/>
                </a:solidFill>
                <a:latin typeface="Calibri" panose="020F0502020204030204" pitchFamily="34" charset="0"/>
              </a:rPr>
              <a:t>Connect </a:t>
            </a:r>
            <a:r>
              <a:rPr lang="en-US" sz="1600" dirty="0">
                <a:solidFill>
                  <a:schemeClr val="bg1"/>
                </a:solidFill>
                <a:latin typeface="Calibri" panose="020F0502020204030204" pitchFamily="34" charset="0"/>
              </a:rPr>
              <a:t>to IBM Cloud </a:t>
            </a:r>
            <a:r>
              <a:rPr lang="en-US" sz="1600" dirty="0" smtClean="0">
                <a:solidFill>
                  <a:schemeClr val="bg1"/>
                </a:solidFill>
                <a:latin typeface="Calibri" panose="020F0502020204030204" pitchFamily="34" charset="0"/>
              </a:rPr>
              <a:t>and </a:t>
            </a:r>
            <a:r>
              <a:rPr lang="en-US" sz="1600" dirty="0">
                <a:solidFill>
                  <a:schemeClr val="bg1"/>
                </a:solidFill>
                <a:latin typeface="Calibri" panose="020F0502020204030204" pitchFamily="34" charset="0"/>
              </a:rPr>
              <a:t>publish the </a:t>
            </a:r>
            <a:r>
              <a:rPr lang="en-US" sz="1600" dirty="0" smtClean="0">
                <a:solidFill>
                  <a:schemeClr val="bg1"/>
                </a:solidFill>
                <a:latin typeface="Calibri" panose="020F0502020204030204" pitchFamily="34" charset="0"/>
              </a:rPr>
              <a:t>product into API connect Sandbox </a:t>
            </a:r>
            <a:r>
              <a:rPr lang="en-US" sz="1600" dirty="0">
                <a:solidFill>
                  <a:schemeClr val="bg1"/>
                </a:solidFill>
                <a:latin typeface="Calibri" panose="020F0502020204030204" pitchFamily="34" charset="0"/>
              </a:rPr>
              <a:t>Catalog </a:t>
            </a:r>
            <a:r>
              <a:rPr lang="en-IN" sz="1600" dirty="0" smtClean="0">
                <a:solidFill>
                  <a:schemeClr val="bg1"/>
                </a:solidFill>
                <a:latin typeface="Calibri" panose="020F0502020204030204" pitchFamily="34" charset="0"/>
              </a:rPr>
              <a:t>. </a:t>
            </a:r>
          </a:p>
          <a:p>
            <a:pPr marL="742950" lvl="1" indent="-285750" algn="just" defTabSz="609585">
              <a:buFont typeface="Wingdings" pitchFamily="2" charset="2"/>
              <a:buChar char="Ø"/>
            </a:pPr>
            <a:r>
              <a:rPr lang="en-US" sz="1600" dirty="0" smtClean="0">
                <a:solidFill>
                  <a:schemeClr val="bg1"/>
                </a:solidFill>
                <a:latin typeface="Calibri" panose="020F0502020204030204" pitchFamily="34" charset="0"/>
              </a:rPr>
              <a:t>Trigger </a:t>
            </a:r>
            <a:r>
              <a:rPr lang="en-US" sz="1600" dirty="0" smtClean="0">
                <a:solidFill>
                  <a:schemeClr val="bg1"/>
                </a:solidFill>
                <a:latin typeface="Calibri" panose="020F0502020204030204" pitchFamily="34" charset="0"/>
              </a:rPr>
              <a:t>unit test cases using SOAPUI/Cucumber to view the results</a:t>
            </a:r>
          </a:p>
          <a:p>
            <a:pPr marL="742950" lvl="1" indent="-285750" algn="just" defTabSz="609585">
              <a:buFont typeface="Wingdings" pitchFamily="2" charset="2"/>
              <a:buChar char="Ø"/>
            </a:pPr>
            <a:r>
              <a:rPr lang="en-US" sz="1600" dirty="0" smtClean="0">
                <a:solidFill>
                  <a:schemeClr val="bg1"/>
                </a:solidFill>
                <a:latin typeface="Calibri" panose="020F0502020204030204" pitchFamily="34" charset="0"/>
              </a:rPr>
              <a:t>In case of any failures, Rollback to be performed by pulling the code from Master branch and deploy to cloud</a:t>
            </a:r>
          </a:p>
          <a:p>
            <a:pPr marL="800100" lvl="1" indent="-342900" algn="just" defTabSz="609585">
              <a:buAutoNum type="arabicPeriod"/>
            </a:pPr>
            <a:endParaRPr lang="en-US" sz="1600" dirty="0" smtClean="0">
              <a:solidFill>
                <a:schemeClr val="bg1"/>
              </a:solidFill>
              <a:latin typeface="Calibri" panose="020F0502020204030204" pitchFamily="34" charset="0"/>
            </a:endParaRPr>
          </a:p>
          <a:p>
            <a:pPr marL="342900" indent="-342900" algn="just" defTabSz="609585">
              <a:buAutoNum type="arabicPeriod"/>
            </a:pPr>
            <a:endParaRPr lang="en-US" sz="1600" dirty="0" smtClean="0">
              <a:solidFill>
                <a:schemeClr val="bg1"/>
              </a:solidFill>
              <a:latin typeface="Calibri" panose="020F0502020204030204" pitchFamily="34" charset="0"/>
            </a:endParaRPr>
          </a:p>
          <a:p>
            <a:pPr algn="just" defTabSz="609585"/>
            <a:endParaRPr lang="en-US" sz="1600" dirty="0" smtClean="0">
              <a:solidFill>
                <a:schemeClr val="bg1"/>
              </a:solidFill>
              <a:latin typeface="Calibri" panose="020F0502020204030204" pitchFamily="34" charset="0"/>
            </a:endParaRPr>
          </a:p>
          <a:p>
            <a:pPr algn="just" defTabSz="609585"/>
            <a:endParaRPr lang="en-US" sz="1600" dirty="0">
              <a:solidFill>
                <a:schemeClr val="bg1"/>
              </a:solidFill>
              <a:latin typeface="Calibri" panose="020F0502020204030204" pitchFamily="34" charset="0"/>
            </a:endParaRPr>
          </a:p>
          <a:p>
            <a:pPr algn="just" defTabSz="609585"/>
            <a:endParaRPr lang="en-US" sz="1600" dirty="0" smtClean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6335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32AB80A-78BA-6B42-BA0D-B44ACF890F5A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28231" y="1081835"/>
            <a:ext cx="1190005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609585"/>
            <a:endParaRPr lang="en-US" sz="1600" dirty="0">
              <a:solidFill>
                <a:schemeClr val="bg1"/>
              </a:solidFill>
              <a:latin typeface="Calibri" panose="020F0502020204030204" pitchFamily="34" charset="0"/>
            </a:endParaRPr>
          </a:p>
          <a:p>
            <a:pPr algn="ctr" defTabSz="609585"/>
            <a:endParaRPr lang="en-US" sz="7200" dirty="0" smtClean="0">
              <a:solidFill>
                <a:schemeClr val="bg1"/>
              </a:solidFill>
              <a:latin typeface="Calibri" panose="020F0502020204030204" pitchFamily="34" charset="0"/>
            </a:endParaRPr>
          </a:p>
          <a:p>
            <a:pPr algn="ctr" defTabSz="609585"/>
            <a:r>
              <a:rPr lang="en-US" sz="7200" dirty="0" smtClean="0">
                <a:solidFill>
                  <a:schemeClr val="bg1"/>
                </a:solidFill>
                <a:latin typeface="Calibri" panose="020F0502020204030204" pitchFamily="34" charset="0"/>
              </a:rPr>
              <a:t>Thank You</a:t>
            </a:r>
          </a:p>
          <a:p>
            <a:pPr marL="800100" lvl="1" indent="-342900" algn="just" defTabSz="609585">
              <a:buAutoNum type="arabicPeriod"/>
            </a:pPr>
            <a:endParaRPr lang="en-US" sz="1600" dirty="0" smtClean="0">
              <a:solidFill>
                <a:schemeClr val="bg1"/>
              </a:solidFill>
              <a:latin typeface="Calibri" panose="020F0502020204030204" pitchFamily="34" charset="0"/>
            </a:endParaRPr>
          </a:p>
          <a:p>
            <a:pPr marL="342900" indent="-342900" algn="just" defTabSz="609585">
              <a:buAutoNum type="arabicPeriod"/>
            </a:pPr>
            <a:endParaRPr lang="en-US" sz="1600" dirty="0" smtClean="0">
              <a:solidFill>
                <a:schemeClr val="bg1"/>
              </a:solidFill>
              <a:latin typeface="Calibri" panose="020F0502020204030204" pitchFamily="34" charset="0"/>
            </a:endParaRPr>
          </a:p>
          <a:p>
            <a:pPr algn="just" defTabSz="609585"/>
            <a:endParaRPr lang="en-US" sz="1600" dirty="0" smtClean="0">
              <a:solidFill>
                <a:schemeClr val="bg1"/>
              </a:solidFill>
              <a:latin typeface="Calibri" panose="020F0502020204030204" pitchFamily="34" charset="0"/>
            </a:endParaRPr>
          </a:p>
          <a:p>
            <a:pPr algn="just" defTabSz="609585"/>
            <a:endParaRPr lang="en-US" sz="1600" dirty="0">
              <a:solidFill>
                <a:schemeClr val="bg1"/>
              </a:solidFill>
              <a:latin typeface="Calibri" panose="020F0502020204030204" pitchFamily="34" charset="0"/>
            </a:endParaRPr>
          </a:p>
          <a:p>
            <a:pPr algn="just" defTabSz="609585"/>
            <a:endParaRPr lang="en-US" sz="1600" dirty="0" smtClean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1058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AssociateID xmlns="f34093b4-c7d0-4327-9034-dec8882f61df">CTS\127066</AssociateID>
    <_x0043_M9 xmlns="f34093b4-c7d0-4327-9034-dec8882f61df" xsi:nil="true"/>
    <CheckedOutPath xmlns="f34093b4-c7d0-4327-9034-dec8882f61df" xsi:nil="true"/>
    <Work_x0020_request xmlns="f34093b4-c7d0-4327-9034-dec8882f61df" xsi:nil="true"/>
    <_x0043_M8 xmlns="f34093b4-c7d0-4327-9034-dec8882f61df" xsi:nil="true"/>
    <Processes xmlns="f34093b4-c7d0-4327-9034-dec8882f61df" xsi:nil="true"/>
    <ClientSupplied xmlns="f34093b4-c7d0-4327-9034-dec8882f61df">false</ClientSupplied>
    <_x0043_M5 xmlns="f34093b4-c7d0-4327-9034-dec8882f61df" xsi:nil="true"/>
    <_x0043_M10 xmlns="f34093b4-c7d0-4327-9034-dec8882f61df" xsi:nil="true"/>
    <ApprovalStatus xmlns="f34093b4-c7d0-4327-9034-dec8882f61df">Approved</ApprovalStatus>
    <_x0043_M4 xmlns="f34093b4-c7d0-4327-9034-dec8882f61df" xsi:nil="true"/>
    <ArtifactStatus xmlns="f34093b4-c7d0-4327-9034-dec8882f61df" xsi:nil="true"/>
    <CopyToPath xmlns="f34093b4-c7d0-4327-9034-dec8882f61df">https://cognizant20.cognizant.com/cts/BPI Internal/C1/BPI CONNECT 1000076203/DS/BPI CONNECT 1000076203/ICW2018/Submissions</CopyToPath>
    <_x0043_M7 xmlns="f34093b4-c7d0-4327-9034-dec8882f61df" xsi:nil="true"/>
    <ProjectID xmlns="f34093b4-c7d0-4327-9034-dec8882f61df" xsi:nil="true"/>
    <CreatedTime xmlns="f34093b4-c7d0-4327-9034-dec8882f61df">2018-07-10T22:52:00+00:00</CreatedTime>
    <Activities xmlns="f34093b4-c7d0-4327-9034-dec8882f61df" xsi:nil="true"/>
    <_x0043_M6 xmlns="f34093b4-c7d0-4327-9034-dec8882f61df" xsi:nil="true"/>
    <ViewCount xmlns="f34093b4-c7d0-4327-9034-dec8882f61df">2</ViewCount>
    <Rating1 xmlns="f34093b4-c7d0-4327-9034-dec8882f61df" xsi:nil="true"/>
    <_x0043_M1 xmlns="f34093b4-c7d0-4327-9034-dec8882f61df" xsi:nil="true"/>
    <MBID xmlns="f34093b4-c7d0-4327-9034-dec8882f61df">DS_26be4116-e906-478f-9226-4aa23b6b4cbc</MBID>
    <Comments xmlns="f34093b4-c7d0-4327-9034-dec8882f61df">CTS\127066</Comments>
    <Rating3 xmlns="f34093b4-c7d0-4327-9034-dec8882f61df" xsi:nil="true"/>
    <_x0043_M3 xmlns="f34093b4-c7d0-4327-9034-dec8882f61df" xsi:nil="true"/>
    <UnmappedDocuments xmlns="f34093b4-c7d0-4327-9034-dec8882f61df">false</UnmappedDocuments>
    <Rating2 xmlns="f34093b4-c7d0-4327-9034-dec8882f61df" xsi:nil="true"/>
    <_x0043_M2 xmlns="f34093b4-c7d0-4327-9034-dec8882f61df" xsi:nil="true"/>
    <Rating5 xmlns="f34093b4-c7d0-4327-9034-dec8882f61df" xsi:nil="true"/>
    <Rating4 xmlns="f34093b4-c7d0-4327-9034-dec8882f61df" xsi:nil="true"/>
    <Tags xmlns="f34093b4-c7d0-4327-9034-dec8882f61df" xsi:nil="true"/>
    <Phase xmlns="f34093b4-c7d0-4327-9034-dec8882f61df" xsi:nil="true"/>
    <AccountID xmlns="f34093b4-c7d0-4327-9034-dec8882f61df" xsi:nil="true"/>
    <SubProjectID xmlns="f34093b4-c7d0-4327-9034-dec8882f61df" xsi:nil="true"/>
    <Functional_x0020_Modules xmlns="f34093b4-c7d0-4327-9034-dec8882f61df" xsi:nil="true"/>
    <Releases xmlns="f34093b4-c7d0-4327-9034-dec8882f61df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EC4AC0F1DCF47499D1935D166DF73D4" ma:contentTypeVersion="36" ma:contentTypeDescription="Create a new document." ma:contentTypeScope="" ma:versionID="0b1f1688387f9db87accab949ac169a0">
  <xsd:schema xmlns:xsd="http://www.w3.org/2001/XMLSchema" xmlns:xs="http://www.w3.org/2001/XMLSchema" xmlns:p="http://schemas.microsoft.com/office/2006/metadata/properties" xmlns:ns2="f34093b4-c7d0-4327-9034-dec8882f61df" targetNamespace="http://schemas.microsoft.com/office/2006/metadata/properties" ma:root="true" ma:fieldsID="742bcf76d50dc7fdbae6e0df8c21b304" ns2:_="">
    <xsd:import namespace="f34093b4-c7d0-4327-9034-dec8882f61df"/>
    <xsd:element name="properties">
      <xsd:complexType>
        <xsd:sequence>
          <xsd:element name="documentManagement">
            <xsd:complexType>
              <xsd:all>
                <xsd:element ref="ns2:AccountID" minOccurs="0"/>
                <xsd:element ref="ns2:ProjectID" minOccurs="0"/>
                <xsd:element ref="ns2:SubProjectID" minOccurs="0"/>
                <xsd:element ref="ns2:AssociateID" minOccurs="0"/>
                <xsd:element ref="ns2:CreatedTime" minOccurs="0"/>
                <xsd:element ref="ns2:Processes" minOccurs="0"/>
                <xsd:element ref="ns2:Phase" minOccurs="0"/>
                <xsd:element ref="ns2:Activities" minOccurs="0"/>
                <xsd:element ref="ns2:Releases" minOccurs="0"/>
                <xsd:element ref="ns2:Functional_x0020_Modules" minOccurs="0"/>
                <xsd:element ref="ns2:ViewCount" minOccurs="0"/>
                <xsd:element ref="ns2:CheckedOutPath" minOccurs="0"/>
                <xsd:element ref="ns2:ApprovalStatus" minOccurs="0"/>
                <xsd:element ref="ns2:Work_x0020_request" minOccurs="0"/>
                <xsd:element ref="ns2:Tags" minOccurs="0"/>
                <xsd:element ref="ns2:ArtifactStatus" minOccurs="0"/>
                <xsd:element ref="ns2:UnmappedDocuments" minOccurs="0"/>
                <xsd:element ref="ns2:CopyToPath" minOccurs="0"/>
                <xsd:element ref="ns2:Comments" minOccurs="0"/>
                <xsd:element ref="ns2:ClientSupplied" minOccurs="0"/>
                <xsd:element ref="ns2:Rating1" minOccurs="0"/>
                <xsd:element ref="ns2:Rating2" minOccurs="0"/>
                <xsd:element ref="ns2:Rating3" minOccurs="0"/>
                <xsd:element ref="ns2:Rating4" minOccurs="0"/>
                <xsd:element ref="ns2:Rating5" minOccurs="0"/>
                <xsd:element ref="ns2:MBID" minOccurs="0"/>
                <xsd:element ref="ns2:_x0043_M1" minOccurs="0"/>
                <xsd:element ref="ns2:_x0043_M2" minOccurs="0"/>
                <xsd:element ref="ns2:_x0043_M3" minOccurs="0"/>
                <xsd:element ref="ns2:_x0043_M4" minOccurs="0"/>
                <xsd:element ref="ns2:_x0043_M5" minOccurs="0"/>
                <xsd:element ref="ns2:_x0043_M6" minOccurs="0"/>
                <xsd:element ref="ns2:_x0043_M7" minOccurs="0"/>
                <xsd:element ref="ns2:_x0043_M8" minOccurs="0"/>
                <xsd:element ref="ns2:_x0043_M9" minOccurs="0"/>
                <xsd:element ref="ns2:_x0043_M10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34093b4-c7d0-4327-9034-dec8882f61df" elementFormDefault="qualified">
    <xsd:import namespace="http://schemas.microsoft.com/office/2006/documentManagement/types"/>
    <xsd:import namespace="http://schemas.microsoft.com/office/infopath/2007/PartnerControls"/>
    <xsd:element name="AccountID" ma:index="8" nillable="true" ma:displayName="AccountID" ma:internalName="AccountID">
      <xsd:simpleType>
        <xsd:restriction base="dms:Text"/>
      </xsd:simpleType>
    </xsd:element>
    <xsd:element name="ProjectID" ma:index="9" nillable="true" ma:displayName="ProjectID" ma:internalName="ProjectID">
      <xsd:simpleType>
        <xsd:restriction base="dms:Text"/>
      </xsd:simpleType>
    </xsd:element>
    <xsd:element name="SubProjectID" ma:index="10" nillable="true" ma:displayName="SubProjectID" ma:internalName="SubProjectID">
      <xsd:simpleType>
        <xsd:restriction base="dms:Text"/>
      </xsd:simpleType>
    </xsd:element>
    <xsd:element name="AssociateID" ma:index="11" nillable="true" ma:displayName="AssociateID" ma:internalName="AssociateID">
      <xsd:simpleType>
        <xsd:restriction base="dms:Text"/>
      </xsd:simpleType>
    </xsd:element>
    <xsd:element name="CreatedTime" ma:index="12" nillable="true" ma:displayName="CreatedTime" ma:internalName="CreatedTime">
      <xsd:simpleType>
        <xsd:restriction base="dms:DateTime"/>
      </xsd:simpleType>
    </xsd:element>
    <xsd:element name="Processes" ma:index="13" nillable="true" ma:displayName="Processes" ma:internalName="Processes">
      <xsd:simpleType>
        <xsd:restriction base="dms:Text"/>
      </xsd:simpleType>
    </xsd:element>
    <xsd:element name="Phase" ma:index="14" nillable="true" ma:displayName="Phase" ma:internalName="Phase">
      <xsd:simpleType>
        <xsd:restriction base="dms:Text"/>
      </xsd:simpleType>
    </xsd:element>
    <xsd:element name="Activities" ma:index="15" nillable="true" ma:displayName="Activities" ma:internalName="Activities">
      <xsd:simpleType>
        <xsd:restriction base="dms:Text"/>
      </xsd:simpleType>
    </xsd:element>
    <xsd:element name="Releases" ma:index="16" nillable="true" ma:displayName="Releases" ma:internalName="Releases">
      <xsd:simpleType>
        <xsd:restriction base="dms:Text"/>
      </xsd:simpleType>
    </xsd:element>
    <xsd:element name="Functional_x0020_Modules" ma:index="17" nillable="true" ma:displayName="Functional Modules" ma:internalName="Functional_x0020_Modules">
      <xsd:simpleType>
        <xsd:restriction base="dms:Text"/>
      </xsd:simpleType>
    </xsd:element>
    <xsd:element name="ViewCount" ma:index="18" nillable="true" ma:displayName="ViewCount" ma:internalName="ViewCount">
      <xsd:simpleType>
        <xsd:restriction base="dms:Unknown"/>
      </xsd:simpleType>
    </xsd:element>
    <xsd:element name="CheckedOutPath" ma:index="19" nillable="true" ma:displayName="CheckedOutPath" ma:internalName="CheckedOutPath">
      <xsd:simpleType>
        <xsd:restriction base="dms:Text"/>
      </xsd:simpleType>
    </xsd:element>
    <xsd:element name="ApprovalStatus" ma:index="20" nillable="true" ma:displayName="ApprovalStatus" ma:internalName="ApprovalStatus">
      <xsd:simpleType>
        <xsd:restriction base="dms:Text"/>
      </xsd:simpleType>
    </xsd:element>
    <xsd:element name="Work_x0020_request" ma:index="21" nillable="true" ma:displayName="Work request" ma:internalName="Work_x0020_request">
      <xsd:simpleType>
        <xsd:restriction base="dms:Text"/>
      </xsd:simpleType>
    </xsd:element>
    <xsd:element name="Tags" ma:index="22" nillable="true" ma:displayName="Tags" ma:internalName="Tags">
      <xsd:simpleType>
        <xsd:restriction base="dms:Note">
          <xsd:maxLength value="255"/>
        </xsd:restriction>
      </xsd:simpleType>
    </xsd:element>
    <xsd:element name="ArtifactStatus" ma:index="23" nillable="true" ma:displayName="ArtifactStatus" ma:internalName="ArtifactStatus">
      <xsd:simpleType>
        <xsd:restriction base="dms:Text"/>
      </xsd:simpleType>
    </xsd:element>
    <xsd:element name="UnmappedDocuments" ma:index="24" nillable="true" ma:displayName="UnmappedDocuments" ma:internalName="UnmappedDocuments">
      <xsd:simpleType>
        <xsd:restriction base="dms:Text"/>
      </xsd:simpleType>
    </xsd:element>
    <xsd:element name="CopyToPath" ma:index="25" nillable="true" ma:displayName="CopyToPath" ma:internalName="CopyToPath">
      <xsd:simpleType>
        <xsd:restriction base="dms:Text"/>
      </xsd:simpleType>
    </xsd:element>
    <xsd:element name="Comments" ma:index="26" nillable="true" ma:displayName="Comments" ma:internalName="Comments">
      <xsd:simpleType>
        <xsd:restriction base="dms:Note">
          <xsd:maxLength value="255"/>
        </xsd:restriction>
      </xsd:simpleType>
    </xsd:element>
    <xsd:element name="ClientSupplied" ma:index="27" nillable="true" ma:displayName="ClientSupplied" ma:internalName="ClientSupplied">
      <xsd:simpleType>
        <xsd:restriction base="dms:Text"/>
      </xsd:simpleType>
    </xsd:element>
    <xsd:element name="Rating1" ma:index="28" nillable="true" ma:displayName="Rating1" ma:internalName="Rating1">
      <xsd:simpleType>
        <xsd:restriction base="dms:Unknown"/>
      </xsd:simpleType>
    </xsd:element>
    <xsd:element name="Rating2" ma:index="29" nillable="true" ma:displayName="Rating2" ma:internalName="Rating2">
      <xsd:simpleType>
        <xsd:restriction base="dms:Unknown"/>
      </xsd:simpleType>
    </xsd:element>
    <xsd:element name="Rating3" ma:index="30" nillable="true" ma:displayName="Rating3" ma:internalName="Rating3">
      <xsd:simpleType>
        <xsd:restriction base="dms:Unknown"/>
      </xsd:simpleType>
    </xsd:element>
    <xsd:element name="Rating4" ma:index="31" nillable="true" ma:displayName="Rating4" ma:internalName="Rating4">
      <xsd:simpleType>
        <xsd:restriction base="dms:Unknown"/>
      </xsd:simpleType>
    </xsd:element>
    <xsd:element name="Rating5" ma:index="32" nillable="true" ma:displayName="Rating5" ma:internalName="Rating5">
      <xsd:simpleType>
        <xsd:restriction base="dms:Unknown"/>
      </xsd:simpleType>
    </xsd:element>
    <xsd:element name="MBID" ma:index="33" nillable="true" ma:displayName="MBID" ma:internalName="MBID">
      <xsd:simpleType>
        <xsd:restriction base="dms:Text"/>
      </xsd:simpleType>
    </xsd:element>
    <xsd:element name="_x0043_M1" ma:index="34" nillable="true" ma:displayName="CM1" ma:internalName="_x0043_M1">
      <xsd:simpleType>
        <xsd:restriction base="dms:Text"/>
      </xsd:simpleType>
    </xsd:element>
    <xsd:element name="_x0043_M2" ma:index="35" nillable="true" ma:displayName="CM2" ma:internalName="_x0043_M2">
      <xsd:simpleType>
        <xsd:restriction base="dms:Text"/>
      </xsd:simpleType>
    </xsd:element>
    <xsd:element name="_x0043_M3" ma:index="36" nillable="true" ma:displayName="CM3" ma:internalName="_x0043_M3">
      <xsd:simpleType>
        <xsd:restriction base="dms:Text"/>
      </xsd:simpleType>
    </xsd:element>
    <xsd:element name="_x0043_M4" ma:index="37" nillable="true" ma:displayName="CM4" ma:internalName="_x0043_M4">
      <xsd:simpleType>
        <xsd:restriction base="dms:Text"/>
      </xsd:simpleType>
    </xsd:element>
    <xsd:element name="_x0043_M5" ma:index="38" nillable="true" ma:displayName="CM5" ma:internalName="_x0043_M5">
      <xsd:simpleType>
        <xsd:restriction base="dms:Text"/>
      </xsd:simpleType>
    </xsd:element>
    <xsd:element name="_x0043_M6" ma:index="39" nillable="true" ma:displayName="CM6" ma:internalName="_x0043_M6">
      <xsd:simpleType>
        <xsd:restriction base="dms:Text"/>
      </xsd:simpleType>
    </xsd:element>
    <xsd:element name="_x0043_M7" ma:index="40" nillable="true" ma:displayName="CM7" ma:internalName="_x0043_M7">
      <xsd:simpleType>
        <xsd:restriction base="dms:Text"/>
      </xsd:simpleType>
    </xsd:element>
    <xsd:element name="_x0043_M8" ma:index="41" nillable="true" ma:displayName="CM8" ma:internalName="_x0043_M8">
      <xsd:simpleType>
        <xsd:restriction base="dms:Text"/>
      </xsd:simpleType>
    </xsd:element>
    <xsd:element name="_x0043_M9" ma:index="42" nillable="true" ma:displayName="CM9" ma:internalName="_x0043_M9">
      <xsd:simpleType>
        <xsd:restriction base="dms:Text"/>
      </xsd:simpleType>
    </xsd:element>
    <xsd:element name="_x0043_M10" ma:index="43" nillable="true" ma:displayName="CM10" ma:internalName="_x0043_M10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DD99AE7-D016-4368-9607-261B506E9660}">
  <ds:schemaRefs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f34093b4-c7d0-4327-9034-dec8882f61df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6E86E557-39C0-4FD0-890A-EFFF9F937BE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EE839BA-AA6C-4F45-8206-19A7CF22056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34093b4-c7d0-4327-9034-dec8882f61d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84356</TotalTime>
  <Words>242</Words>
  <Application>Microsoft Office PowerPoint</Application>
  <PresentationFormat>Custom</PresentationFormat>
  <Paragraphs>75</Paragraphs>
  <Slides>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IPM Connect Week Template</dc:title>
  <dc:creator>Mishra, Ram (Cognizant)</dc:creator>
  <cp:lastModifiedBy>senthil kumar sampath kumar</cp:lastModifiedBy>
  <cp:revision>3748</cp:revision>
  <dcterms:created xsi:type="dcterms:W3CDTF">2014-10-31T05:25:22Z</dcterms:created>
  <dcterms:modified xsi:type="dcterms:W3CDTF">2018-11-29T00:41:14Z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0x0101007EC4AC0F1DCF47499D1935D166DF73D4</vt:lpwstr>
  </property>
  <property fmtid="{D5CDD505-2E9C-101B-9397-08002B2CF9AE}" pid="3" name="Product Framework">
    <vt:lpwstr/>
  </property>
  <property fmtid="{D5CDD505-2E9C-101B-9397-08002B2CF9AE}" pid="4" name="Region">
    <vt:lpwstr/>
  </property>
  <property fmtid="{D5CDD505-2E9C-101B-9397-08002B2CF9AE}" pid="5" name="Product">
    <vt:lpwstr/>
  </property>
  <property fmtid="{D5CDD505-2E9C-101B-9397-08002B2CF9AE}" pid="6" name="Industry">
    <vt:lpwstr/>
  </property>
  <property fmtid="{D5CDD505-2E9C-101B-9397-08002B2CF9AE}" pid="7" name="Industry Segment">
    <vt:lpwstr/>
  </property>
  <property fmtid="{D5CDD505-2E9C-101B-9397-08002B2CF9AE}" pid="8" name="Horizon">
    <vt:lpwstr/>
  </property>
  <property fmtid="{D5CDD505-2E9C-101B-9397-08002B2CF9AE}" pid="9" name="Customer Name">
    <vt:lpwstr/>
  </property>
  <property fmtid="{D5CDD505-2E9C-101B-9397-08002B2CF9AE}" pid="10" name="Practice Service Offering">
    <vt:lpwstr/>
  </property>
  <property fmtid="{D5CDD505-2E9C-101B-9397-08002B2CF9AE}" pid="11" name="Delivery Model">
    <vt:lpwstr/>
  </property>
  <property fmtid="{D5CDD505-2E9C-101B-9397-08002B2CF9AE}" pid="12" name="H3 Offering">
    <vt:lpwstr/>
  </property>
  <property fmtid="{D5CDD505-2E9C-101B-9397-08002B2CF9AE}" pid="13" name="Pricing Model">
    <vt:lpwstr/>
  </property>
  <property fmtid="{D5CDD505-2E9C-101B-9397-08002B2CF9AE}" pid="14" name="WorkflowChangePath">
    <vt:lpwstr>9463342f-08c7-4c12-a86a-a5301350ed7a,4;9463342f-08c7-4c12-a86a-a5301350ed7a,4;9463342f-08c7-4c12-a86a-a5301350ed7a,4;9463342f-08c7-4c12-a86a-a5301350ed7a,4;9463342f-08c7-4c12-a86a-a5301350ed7a,4;9463342f-08c7-4c12-a86a-a5301350ed7a,4;9463342f-08c7-4c12-a8</vt:lpwstr>
  </property>
  <property fmtid="{D5CDD505-2E9C-101B-9397-08002B2CF9AE}" pid="15" name="l0749ec8f6904c2592b650eb8b22af44">
    <vt:lpwstr/>
  </property>
  <property fmtid="{D5CDD505-2E9C-101B-9397-08002B2CF9AE}" pid="16" name="ged274ef00b343659adf879790207714">
    <vt:lpwstr/>
  </property>
  <property fmtid="{D5CDD505-2E9C-101B-9397-08002B2CF9AE}" pid="17" name="ab2d43b5589b4463a79e16384bc1d289">
    <vt:lpwstr/>
  </property>
  <property fmtid="{D5CDD505-2E9C-101B-9397-08002B2CF9AE}" pid="18" name="m3cc9422314d4cd9a3cb4d903d514a34">
    <vt:lpwstr/>
  </property>
  <property fmtid="{D5CDD505-2E9C-101B-9397-08002B2CF9AE}" pid="19" name="o107ca3778f04230b552a21cb00ab1bd">
    <vt:lpwstr/>
  </property>
  <property fmtid="{D5CDD505-2E9C-101B-9397-08002B2CF9AE}" pid="20" name="l5baf8c4cd724c359ee29e9b758f208f">
    <vt:lpwstr/>
  </property>
</Properties>
</file>